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65" r:id="rId2"/>
    <p:sldId id="258" r:id="rId3"/>
    <p:sldId id="266" r:id="rId4"/>
    <p:sldId id="270" r:id="rId5"/>
    <p:sldId id="273" r:id="rId6"/>
    <p:sldId id="274" r:id="rId7"/>
    <p:sldId id="271" r:id="rId8"/>
    <p:sldId id="278" r:id="rId9"/>
    <p:sldId id="275" r:id="rId10"/>
    <p:sldId id="276" r:id="rId11"/>
    <p:sldId id="267" r:id="rId12"/>
    <p:sldId id="268" r:id="rId13"/>
    <p:sldId id="272" r:id="rId14"/>
    <p:sldId id="277" r:id="rId1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709">
          <p15:clr>
            <a:srgbClr val="A4A3A4"/>
          </p15:clr>
        </p15:guide>
        <p15:guide id="2" orient="horz" pos="3974">
          <p15:clr>
            <a:srgbClr val="A4A3A4"/>
          </p15:clr>
        </p15:guide>
        <p15:guide id="3" pos="2880">
          <p15:clr>
            <a:srgbClr val="A4A3A4"/>
          </p15:clr>
        </p15:guide>
        <p15:guide id="4" pos="204">
          <p15:clr>
            <a:srgbClr val="A4A3A4"/>
          </p15:clr>
        </p15:guide>
        <p15:guide id="5" pos="5556">
          <p15:clr>
            <a:srgbClr val="A4A3A4"/>
          </p15:clr>
        </p15:guide>
        <p15:guide id="6" pos="2948">
          <p15:clr>
            <a:srgbClr val="A4A3A4"/>
          </p15:clr>
        </p15:guide>
        <p15:guide id="7" pos="281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6688" autoAdjust="0"/>
    <p:restoredTop sz="71990" autoAdjust="0"/>
  </p:normalViewPr>
  <p:slideViewPr>
    <p:cSldViewPr>
      <p:cViewPr varScale="1">
        <p:scale>
          <a:sx n="61" d="100"/>
          <a:sy n="61" d="100"/>
        </p:scale>
        <p:origin x="-485" y="-72"/>
      </p:cViewPr>
      <p:guideLst>
        <p:guide orient="horz" pos="709"/>
        <p:guide orient="horz" pos="3974"/>
        <p:guide pos="2880"/>
        <p:guide pos="204"/>
        <p:guide pos="5556"/>
        <p:guide pos="2948"/>
        <p:guide pos="281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6" d="100"/>
          <a:sy n="86" d="100"/>
        </p:scale>
        <p:origin x="3864" y="78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9BEE66-63D2-412E-B6D2-A96DD3CB618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4819739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gif>
</file>

<file path=ppt/media/image17.gif>
</file>

<file path=ppt/media/image18.gif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857E3B-471E-4015-B1C5-6E8E36836A6A}" type="datetimeFigureOut">
              <a:rPr lang="ko-KR" altLang="en-US" smtClean="0"/>
              <a:pPr/>
              <a:t>2020-03-19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A22F8-50EA-4B8D-BC3E-F42EE1D7098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421865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A22F8-50EA-4B8D-BC3E-F42EE1D7098C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09136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 smtClean="0"/>
              <a:t>Linked List</a:t>
            </a:r>
          </a:p>
          <a:p>
            <a:r>
              <a:rPr lang="en-US" altLang="ko-KR" dirty="0" smtClean="0"/>
              <a:t>=</a:t>
            </a:r>
            <a:r>
              <a:rPr lang="ko-KR" altLang="en-US" baseline="0" dirty="0" smtClean="0"/>
              <a:t>우리가 몇 개의 데이터를 저장해야 하는지 확실하지 않을 때 사용 </a:t>
            </a:r>
            <a:endParaRPr lang="en-US" altLang="ko-KR" baseline="0" dirty="0" smtClean="0"/>
          </a:p>
          <a:p>
            <a:r>
              <a:rPr lang="en-US" altLang="ko-KR" baseline="0" dirty="0" smtClean="0"/>
              <a:t>=</a:t>
            </a:r>
            <a:r>
              <a:rPr lang="ko-KR" altLang="en-US" baseline="0" dirty="0" smtClean="0"/>
              <a:t>배열을 쓰기에는 너무 메모리가 많이 사용됨</a:t>
            </a:r>
            <a:endParaRPr lang="en-US" altLang="ko-KR" baseline="0" dirty="0" smtClean="0"/>
          </a:p>
          <a:p>
            <a:r>
              <a:rPr lang="en-US" altLang="ko-KR" baseline="0" dirty="0" smtClean="0"/>
              <a:t>=</a:t>
            </a:r>
            <a:r>
              <a:rPr lang="ko-KR" altLang="en-US" baseline="0" dirty="0" smtClean="0"/>
              <a:t>배열에 비해 이는 메모리를 적게 효율적으로 사용 가능</a:t>
            </a:r>
            <a:endParaRPr lang="en-US" altLang="ko-KR" baseline="0" dirty="0" smtClean="0"/>
          </a:p>
          <a:p>
            <a:r>
              <a:rPr lang="en-US" altLang="ko-KR" baseline="0" dirty="0" smtClean="0"/>
              <a:t>=</a:t>
            </a:r>
            <a:r>
              <a:rPr lang="ko-KR" altLang="en-US" baseline="0" dirty="0" smtClean="0"/>
              <a:t>중간중간에 데이터를 끼워 넣거나 삭제하는 것이 쉬움</a:t>
            </a:r>
            <a:endParaRPr lang="en-US" altLang="ko-KR" baseline="0" dirty="0" smtClean="0"/>
          </a:p>
          <a:p>
            <a:r>
              <a:rPr lang="en-US" altLang="ko-KR" baseline="0" dirty="0" smtClean="0"/>
              <a:t>=</a:t>
            </a:r>
            <a:r>
              <a:rPr lang="ko-KR" altLang="en-US" baseline="0" dirty="0" smtClean="0"/>
              <a:t>그러나 단점도 있음 </a:t>
            </a:r>
            <a:endParaRPr lang="en-US" altLang="ko-KR" baseline="0" dirty="0" smtClean="0"/>
          </a:p>
          <a:p>
            <a:endParaRPr lang="en-US" altLang="ko-KR" baseline="0" dirty="0" smtClean="0"/>
          </a:p>
          <a:p>
            <a:r>
              <a:rPr lang="en-US" altLang="ko-KR" dirty="0" smtClean="0"/>
              <a:t>Stack</a:t>
            </a:r>
          </a:p>
          <a:p>
            <a:r>
              <a:rPr lang="en-US" altLang="ko-KR" dirty="0" smtClean="0"/>
              <a:t>=</a:t>
            </a:r>
            <a:r>
              <a:rPr lang="ko-KR" altLang="en-US" dirty="0" smtClean="0"/>
              <a:t>함수에 들어가는 메모리들은 </a:t>
            </a:r>
            <a:r>
              <a:rPr lang="ko-KR" altLang="en-US" dirty="0" err="1" smtClean="0"/>
              <a:t>스택처럼</a:t>
            </a:r>
            <a:r>
              <a:rPr lang="ko-KR" altLang="en-US" dirty="0" smtClean="0"/>
              <a:t> 동작</a:t>
            </a:r>
            <a:endParaRPr lang="en-US" altLang="ko-KR" dirty="0" smtClean="0"/>
          </a:p>
          <a:p>
            <a:r>
              <a:rPr lang="en-US" altLang="ko-KR" dirty="0" smtClean="0"/>
              <a:t>=</a:t>
            </a:r>
            <a:r>
              <a:rPr lang="ko-KR" altLang="en-US" dirty="0" smtClean="0"/>
              <a:t>예를 들어 임시로 짐을 쌓는 택배로봇을 만든다고 가정</a:t>
            </a:r>
            <a:endParaRPr lang="en-US" altLang="ko-KR" dirty="0" smtClean="0"/>
          </a:p>
          <a:p>
            <a:r>
              <a:rPr lang="en-US" altLang="ko-KR" dirty="0" smtClean="0"/>
              <a:t> 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쌓을 때는 맨 아래서부터 짐을 쌓고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뺄 때는 맨 위에서부터 뺌</a:t>
            </a:r>
            <a:endParaRPr lang="en-US" altLang="ko-KR" baseline="0" dirty="0" smtClean="0"/>
          </a:p>
          <a:p>
            <a:r>
              <a:rPr lang="en-US" altLang="ko-KR" baseline="0" dirty="0" smtClean="0"/>
              <a:t>  </a:t>
            </a:r>
            <a:r>
              <a:rPr lang="ko-KR" altLang="en-US" baseline="0" dirty="0" smtClean="0"/>
              <a:t>그래서 </a:t>
            </a:r>
            <a:r>
              <a:rPr lang="ko-KR" altLang="en-US" baseline="0" dirty="0" err="1" smtClean="0"/>
              <a:t>스택은</a:t>
            </a:r>
            <a:r>
              <a:rPr lang="ko-KR" altLang="en-US" baseline="0" dirty="0" smtClean="0"/>
              <a:t> 먼저 저장된 데이터가 가장 나중에 나오는 구조가 필요할 때 사용</a:t>
            </a:r>
            <a:endParaRPr lang="en-US" altLang="ko-KR" baseline="0" dirty="0" smtClean="0"/>
          </a:p>
          <a:p>
            <a:endParaRPr lang="en-US" altLang="ko-KR" baseline="0" dirty="0" smtClean="0"/>
          </a:p>
          <a:p>
            <a:r>
              <a:rPr lang="en-US" altLang="ko-KR" dirty="0" smtClean="0"/>
              <a:t>Queue</a:t>
            </a:r>
          </a:p>
          <a:p>
            <a:r>
              <a:rPr lang="en-US" altLang="ko-KR" dirty="0" smtClean="0"/>
              <a:t>=</a:t>
            </a:r>
            <a:r>
              <a:rPr lang="ko-KR" altLang="en-US" dirty="0" err="1" smtClean="0"/>
              <a:t>스택과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비슷</a:t>
            </a:r>
            <a:endParaRPr lang="en-US" altLang="ko-KR" dirty="0" smtClean="0"/>
          </a:p>
          <a:p>
            <a:r>
              <a:rPr lang="en-US" altLang="ko-KR" dirty="0" smtClean="0"/>
              <a:t>  (</a:t>
            </a:r>
            <a:r>
              <a:rPr lang="ko-KR" altLang="en-US" dirty="0" smtClean="0"/>
              <a:t>어떤 데이터를 저장하는 구조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  </a:t>
            </a:r>
            <a:r>
              <a:rPr lang="ko-KR" altLang="en-US" dirty="0" smtClean="0"/>
              <a:t>차이점은 </a:t>
            </a:r>
            <a:r>
              <a:rPr lang="ko-KR" altLang="en-US" dirty="0" err="1" smtClean="0"/>
              <a:t>스택은</a:t>
            </a:r>
            <a:r>
              <a:rPr lang="ko-KR" altLang="en-US" dirty="0" smtClean="0"/>
              <a:t> 먼저 들어온 것이 마지막에 나감</a:t>
            </a:r>
            <a:r>
              <a:rPr lang="en-US" altLang="ko-KR" dirty="0" smtClean="0"/>
              <a:t>(</a:t>
            </a:r>
            <a:r>
              <a:rPr lang="ko-KR" altLang="en-US" dirty="0" smtClean="0"/>
              <a:t>거꾸로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                </a:t>
            </a:r>
            <a:r>
              <a:rPr lang="ko-KR" altLang="en-US" dirty="0" smtClean="0"/>
              <a:t>큐는 먼저 들어오면 먼저 처리</a:t>
            </a:r>
            <a:r>
              <a:rPr lang="en-US" altLang="ko-KR" dirty="0" smtClean="0"/>
              <a:t>(</a:t>
            </a:r>
            <a:r>
              <a:rPr lang="ko-KR" altLang="en-US" dirty="0" smtClean="0"/>
              <a:t>순서대로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=</a:t>
            </a:r>
            <a:r>
              <a:rPr lang="ko-KR" altLang="en-US" dirty="0" smtClean="0"/>
              <a:t>잠시 저장해놓을 때 사용</a:t>
            </a:r>
            <a:endParaRPr lang="en-US" altLang="ko-KR" dirty="0" smtClean="0"/>
          </a:p>
          <a:p>
            <a:r>
              <a:rPr lang="en-US" altLang="ko-KR" dirty="0" smtClean="0"/>
              <a:t>=</a:t>
            </a:r>
            <a:r>
              <a:rPr lang="ko-KR" altLang="en-US" dirty="0" smtClean="0"/>
              <a:t>대표적인 예로 줄서기</a:t>
            </a:r>
            <a:endParaRPr lang="en-US" altLang="ko-KR" dirty="0" smtClean="0"/>
          </a:p>
          <a:p>
            <a:r>
              <a:rPr lang="en-US" altLang="ko-KR" dirty="0" smtClean="0"/>
              <a:t>  </a:t>
            </a:r>
            <a:r>
              <a:rPr lang="ko-KR" altLang="en-US" dirty="0" smtClean="0"/>
              <a:t>식당카운터 </a:t>
            </a:r>
            <a:r>
              <a:rPr lang="ko-KR" altLang="en-US" dirty="0" err="1" smtClean="0"/>
              <a:t>알바를</a:t>
            </a:r>
            <a:r>
              <a:rPr lang="ko-KR" altLang="en-US" dirty="0" smtClean="0"/>
              <a:t> 한다고 가정 </a:t>
            </a:r>
            <a:endParaRPr lang="en-US" altLang="ko-KR" baseline="0" dirty="0" smtClean="0"/>
          </a:p>
          <a:p>
            <a:r>
              <a:rPr lang="en-US" altLang="ko-KR" baseline="0" dirty="0" smtClean="0"/>
              <a:t>  </a:t>
            </a:r>
            <a:r>
              <a:rPr lang="ko-KR" altLang="en-US" baseline="0" dirty="0" smtClean="0"/>
              <a:t>손님이 없을 때는 오는 손님 </a:t>
            </a:r>
            <a:r>
              <a:rPr lang="ko-KR" altLang="en-US" baseline="0" dirty="0" err="1" smtClean="0"/>
              <a:t>바로바로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일처리</a:t>
            </a:r>
            <a:r>
              <a:rPr lang="ko-KR" altLang="en-US" baseline="0" dirty="0" smtClean="0"/>
              <a:t> 가능</a:t>
            </a:r>
            <a:endParaRPr lang="en-US" altLang="ko-KR" baseline="0" dirty="0" smtClean="0"/>
          </a:p>
          <a:p>
            <a:r>
              <a:rPr lang="en-US" altLang="ko-KR" baseline="0" dirty="0" smtClean="0"/>
              <a:t>  </a:t>
            </a:r>
            <a:r>
              <a:rPr lang="ko-KR" altLang="en-US" baseline="0" dirty="0" smtClean="0"/>
              <a:t>하지만 사람이 많을 때는 몰려오는 손님들을 모두 처리 불가능</a:t>
            </a:r>
            <a:endParaRPr lang="en-US" altLang="ko-KR" baseline="0" dirty="0" smtClean="0"/>
          </a:p>
          <a:p>
            <a:r>
              <a:rPr lang="en-US" altLang="ko-KR" baseline="0" dirty="0" smtClean="0"/>
              <a:t>  </a:t>
            </a:r>
            <a:r>
              <a:rPr lang="ko-KR" altLang="en-US" baseline="0" dirty="0" smtClean="0"/>
              <a:t>이 상황에서는 줄을 서라한다음 </a:t>
            </a:r>
            <a:r>
              <a:rPr lang="ko-KR" altLang="en-US" baseline="0" dirty="0" err="1" smtClean="0"/>
              <a:t>한명씩</a:t>
            </a:r>
            <a:r>
              <a:rPr lang="ko-KR" altLang="en-US" baseline="0" dirty="0" smtClean="0"/>
              <a:t> 서서히 처리</a:t>
            </a:r>
            <a:endParaRPr lang="en-US" altLang="ko-KR" baseline="0" dirty="0" smtClean="0"/>
          </a:p>
          <a:p>
            <a:r>
              <a:rPr lang="en-US" altLang="ko-KR" baseline="0" dirty="0" smtClean="0"/>
              <a:t>=</a:t>
            </a:r>
            <a:r>
              <a:rPr lang="ko-KR" altLang="en-US" baseline="0" dirty="0" smtClean="0"/>
              <a:t>일종의 버퍼</a:t>
            </a:r>
            <a:endParaRPr lang="en-US" altLang="ko-KR" baseline="0" dirty="0" smtClean="0"/>
          </a:p>
          <a:p>
            <a:r>
              <a:rPr lang="en-US" altLang="ko-KR" baseline="0" dirty="0" smtClean="0"/>
              <a:t>=</a:t>
            </a:r>
            <a:r>
              <a:rPr lang="ko-KR" altLang="en-US" baseline="0" dirty="0" smtClean="0"/>
              <a:t>데이터가 내 능력보다 훨씬 빠르게 들어올 경우 임시로 저장하여 구현</a:t>
            </a:r>
            <a:endParaRPr lang="en-US" altLang="ko-KR" baseline="0" dirty="0" smtClean="0"/>
          </a:p>
          <a:p>
            <a:r>
              <a:rPr lang="en-US" altLang="ko-KR" baseline="0" dirty="0" smtClean="0"/>
              <a:t>  </a:t>
            </a:r>
          </a:p>
          <a:p>
            <a:r>
              <a:rPr lang="en-US" altLang="ko-KR" baseline="0" dirty="0" smtClean="0"/>
              <a:t>Graph</a:t>
            </a:r>
          </a:p>
          <a:p>
            <a:r>
              <a:rPr lang="en-US" altLang="ko-KR" baseline="0" dirty="0" smtClean="0"/>
              <a:t>=</a:t>
            </a:r>
            <a:r>
              <a:rPr lang="ko-KR" altLang="en-US" baseline="0" dirty="0" err="1" smtClean="0"/>
              <a:t>스팟과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스팟</a:t>
            </a:r>
            <a:r>
              <a:rPr lang="ko-KR" altLang="en-US" baseline="0" dirty="0" smtClean="0"/>
              <a:t> 사이가 연결될 때 효율적으로 표현</a:t>
            </a:r>
            <a:endParaRPr lang="en-US" altLang="ko-KR" baseline="0" dirty="0" smtClean="0"/>
          </a:p>
          <a:p>
            <a:r>
              <a:rPr lang="en-US" altLang="ko-KR" baseline="0" dirty="0" smtClean="0"/>
              <a:t>=</a:t>
            </a:r>
            <a:r>
              <a:rPr lang="ko-KR" altLang="en-US" baseline="0" dirty="0" smtClean="0"/>
              <a:t>이때 </a:t>
            </a:r>
            <a:r>
              <a:rPr lang="ko-KR" altLang="en-US" baseline="0" dirty="0" err="1" smtClean="0"/>
              <a:t>스팟을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Node, </a:t>
            </a:r>
            <a:r>
              <a:rPr lang="ko-KR" altLang="en-US" baseline="0" dirty="0" smtClean="0"/>
              <a:t>연결 통로는 </a:t>
            </a:r>
            <a:r>
              <a:rPr lang="en-US" altLang="ko-KR" baseline="0" dirty="0" smtClean="0"/>
              <a:t>Edge</a:t>
            </a:r>
          </a:p>
          <a:p>
            <a:r>
              <a:rPr lang="en-US" altLang="ko-KR" baseline="0" dirty="0" smtClean="0"/>
              <a:t>=</a:t>
            </a:r>
            <a:r>
              <a:rPr lang="ko-KR" altLang="en-US" baseline="0" dirty="0" err="1" smtClean="0"/>
              <a:t>네비게이션을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예로들면</a:t>
            </a:r>
            <a:r>
              <a:rPr lang="ko-KR" altLang="en-US" baseline="0" dirty="0" smtClean="0"/>
              <a:t> 건물</a:t>
            </a:r>
            <a:r>
              <a:rPr lang="en-US" altLang="ko-KR" baseline="0" dirty="0" smtClean="0"/>
              <a:t>,</a:t>
            </a:r>
            <a:r>
              <a:rPr lang="ko-KR" altLang="en-US" baseline="0" dirty="0" smtClean="0"/>
              <a:t>목적지는 </a:t>
            </a:r>
            <a:r>
              <a:rPr lang="en-US" altLang="ko-KR" baseline="0" dirty="0" smtClean="0"/>
              <a:t>Node </a:t>
            </a:r>
            <a:r>
              <a:rPr lang="ko-KR" altLang="en-US" baseline="0" dirty="0" smtClean="0"/>
              <a:t>거기로 가는 길은 </a:t>
            </a:r>
            <a:r>
              <a:rPr lang="en-US" altLang="ko-KR" baseline="0" dirty="0" smtClean="0"/>
              <a:t>Edge</a:t>
            </a:r>
          </a:p>
          <a:p>
            <a:endParaRPr lang="en-US" altLang="ko-KR" baseline="0" dirty="0" smtClean="0"/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   </a:t>
            </a:r>
            <a:endParaRPr lang="en-US" altLang="ko-KR" dirty="0" smtClean="0"/>
          </a:p>
          <a:p>
            <a:r>
              <a:rPr lang="en-US" altLang="ko-KR" dirty="0" smtClean="0"/>
              <a:t> </a:t>
            </a:r>
          </a:p>
          <a:p>
            <a:r>
              <a:rPr lang="en-US" altLang="ko-KR" dirty="0" smtClean="0"/>
              <a:t>  </a:t>
            </a:r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A22F8-50EA-4B8D-BC3E-F42EE1D7098C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A22F8-50EA-4B8D-BC3E-F42EE1D7098C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755576" y="5215062"/>
            <a:ext cx="7632848" cy="803323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>
            <a:lvl1pPr algn="ctr">
              <a:defRPr lang="ko-KR" altLang="en-US" sz="4800" baseline="0" dirty="0">
                <a:solidFill>
                  <a:schemeClr val="bg1"/>
                </a:solidFill>
                <a:latin typeface="+mn-ea"/>
                <a:ea typeface="+mn-ea"/>
                <a:cs typeface="한국외대체 B" pitchFamily="18" charset="-127"/>
              </a:defRPr>
            </a:lvl1pPr>
          </a:lstStyle>
          <a:p>
            <a:pPr marL="0" lvl="0"/>
            <a:r>
              <a:rPr lang="ko-KR" altLang="en-US" dirty="0"/>
              <a:t>프로젝트</a:t>
            </a:r>
            <a:r>
              <a:rPr lang="en-US" altLang="ko-KR" dirty="0"/>
              <a:t> </a:t>
            </a:r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입력하세요</a:t>
            </a:r>
          </a:p>
        </p:txBody>
      </p:sp>
    </p:spTree>
    <p:extLst>
      <p:ext uri="{BB962C8B-B14F-4D97-AF65-F5344CB8AC3E}">
        <p14:creationId xmlns:p14="http://schemas.microsoft.com/office/powerpoint/2010/main" xmlns="" val="3981925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850" y="1125537"/>
            <a:ext cx="8496300" cy="5183187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D1B38-6162-407F-A86F-9F8934290F7D}" type="datetimeFigureOut">
              <a:rPr lang="ko-KR" altLang="en-US" smtClean="0"/>
              <a:pPr/>
              <a:t>2020-03-19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4BCA1-CC29-4734-AC98-7DDE21266633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개체 틀 1"/>
          <p:cNvSpPr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  <a:prstGeom prst="rect">
            <a:avLst/>
          </a:prstGeom>
          <a:noFill/>
        </p:spPr>
        <p:txBody>
          <a:bodyPr wrap="none" lIns="324000" tIns="25200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>
            <a:lvl1pPr>
              <a:defRPr lang="ko-KR" altLang="en-US" dirty="0"/>
            </a:lvl1pPr>
          </a:lstStyle>
          <a:p>
            <a:pPr marL="0" lvl="0"/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xmlns="" val="720913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850" y="1125537"/>
            <a:ext cx="8496300" cy="5183187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D1B38-6162-407F-A86F-9F8934290F7D}" type="datetimeFigureOut">
              <a:rPr lang="ko-KR" altLang="en-US" smtClean="0"/>
              <a:pPr/>
              <a:t>2020-03-19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4BCA1-CC29-4734-AC98-7DDE212666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545572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22492" y="1125539"/>
            <a:ext cx="4141558" cy="5183186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ko-KR" altLang="en-US" smtClean="0"/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79950" y="1125538"/>
            <a:ext cx="4140200" cy="5183187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ko-KR" altLang="en-US" smtClean="0"/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D1B38-6162-407F-A86F-9F8934290F7D}" type="datetimeFigureOut">
              <a:rPr lang="ko-KR" altLang="en-US" smtClean="0"/>
              <a:pPr/>
              <a:t>2020-03-19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4BCA1-CC29-4734-AC98-7DDE212666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269079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23850" y="1125538"/>
            <a:ext cx="4140200" cy="755290"/>
          </a:xfrm>
        </p:spPr>
        <p:txBody>
          <a:bodyPr anchor="t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23850" y="1971796"/>
            <a:ext cx="4140200" cy="431988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ko-KR" altLang="en-US" sz="2000" dirty="0" smtClean="0"/>
            </a:lvl1pPr>
            <a:lvl2pPr>
              <a:defRPr lang="ko-KR" altLang="en-US" sz="1800" dirty="0" smtClean="0"/>
            </a:lvl2pPr>
            <a:lvl3pPr>
              <a:defRPr lang="ko-KR" altLang="en-US" sz="1600" dirty="0" smtClean="0"/>
            </a:lvl3pPr>
            <a:lvl4pPr>
              <a:defRPr lang="ko-KR" altLang="en-US" sz="1400" dirty="0" smtClean="0"/>
            </a:lvl4pPr>
            <a:lvl5pPr>
              <a:defRPr lang="ko-KR" altLang="en-US" sz="1400" dirty="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87792" y="1125538"/>
            <a:ext cx="4132358" cy="755290"/>
          </a:xfrm>
        </p:spPr>
        <p:txBody>
          <a:bodyPr anchor="t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79950" y="1971795"/>
            <a:ext cx="4140200" cy="4336929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ko-KR" altLang="en-US" sz="2000" smtClean="0"/>
            </a:lvl1pPr>
            <a:lvl2pPr>
              <a:defRPr lang="ko-KR" altLang="en-US" sz="1800" smtClean="0"/>
            </a:lvl2pPr>
            <a:lvl3pPr>
              <a:defRPr lang="ko-KR" altLang="en-US" sz="1600" smtClean="0"/>
            </a:lvl3pPr>
            <a:lvl4pPr>
              <a:defRPr lang="ko-KR" altLang="en-US" sz="1400" smtClean="0"/>
            </a:lvl4pPr>
            <a:lvl5pPr>
              <a:defRPr lang="ko-KR" altLang="en-US" sz="140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D1B38-6162-407F-A86F-9F8934290F7D}" type="datetimeFigureOut">
              <a:rPr lang="ko-KR" altLang="en-US" smtClean="0"/>
              <a:pPr/>
              <a:t>2020-03-19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4BCA1-CC29-4734-AC98-7DDE212666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19333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D1B38-6162-407F-A86F-9F8934290F7D}" type="datetimeFigureOut">
              <a:rPr lang="ko-KR" altLang="en-US" smtClean="0"/>
              <a:pPr/>
              <a:t>2020-03-19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4BCA1-CC29-4734-AC98-7DDE212666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975718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D1B38-6162-407F-A86F-9F8934290F7D}" type="datetimeFigureOut">
              <a:rPr lang="ko-KR" altLang="en-US" smtClean="0"/>
              <a:pPr/>
              <a:t>2020-03-19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4BCA1-CC29-4734-AC98-7DDE212666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091804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703617" y="1125538"/>
            <a:ext cx="5111750" cy="5183187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ko-KR" altLang="en-US" dirty="0" smtClean="0"/>
            </a:lvl1pPr>
            <a:lvl2pPr>
              <a:defRPr lang="ko-KR" altLang="en-US" dirty="0" smtClean="0"/>
            </a:lvl2pPr>
            <a:lvl3pPr>
              <a:defRPr lang="ko-KR" altLang="en-US" dirty="0" smtClean="0"/>
            </a:lvl3pPr>
            <a:lvl4pPr>
              <a:defRPr lang="ko-KR" altLang="en-US" dirty="0" smtClean="0"/>
            </a:lvl4pPr>
            <a:lvl5pPr>
              <a:defRPr lang="ko-KR" altLang="en-US" dirty="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323850" y="1125538"/>
            <a:ext cx="3111559" cy="51831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D1B38-6162-407F-A86F-9F8934290F7D}" type="datetimeFigureOut">
              <a:rPr lang="ko-KR" altLang="en-US" smtClean="0"/>
              <a:pPr/>
              <a:t>2020-03-19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4BCA1-CC29-4734-AC98-7DDE212666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887476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23850" y="1125538"/>
            <a:ext cx="8496300" cy="4283681"/>
          </a:xfrm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323850" y="5579914"/>
            <a:ext cx="8496300" cy="7288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D1B38-6162-407F-A86F-9F8934290F7D}" type="datetimeFigureOut">
              <a:rPr lang="ko-KR" altLang="en-US" smtClean="0"/>
              <a:pPr/>
              <a:t>2020-03-19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4BCA1-CC29-4734-AC98-7DDE212666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579448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엔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81685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3998" cy="6857998"/>
          </a:xfrm>
          <a:prstGeom prst="rect">
            <a:avLst/>
          </a:prstGeom>
        </p:spPr>
      </p:pic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23850" y="1125538"/>
            <a:ext cx="8496300" cy="5183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23850" y="6466036"/>
            <a:ext cx="21336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A92D1B38-6162-407F-A86F-9F8934290F7D}" type="datetimeFigureOut">
              <a:rPr lang="ko-KR" altLang="en-US" smtClean="0"/>
              <a:pPr/>
              <a:t>2020-03-19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66036"/>
            <a:ext cx="28956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686550" y="6466036"/>
            <a:ext cx="21336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904BCA1-CC29-4734-AC98-7DDE21266633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제목 개체 틀 1"/>
          <p:cNvSpPr>
            <a:spLocks noGrp="1"/>
          </p:cNvSpPr>
          <p:nvPr>
            <p:ph type="title"/>
          </p:nvPr>
        </p:nvSpPr>
        <p:spPr>
          <a:xfrm>
            <a:off x="0" y="0"/>
            <a:ext cx="7704348" cy="836712"/>
          </a:xfrm>
          <a:prstGeom prst="rect">
            <a:avLst/>
          </a:prstGeom>
        </p:spPr>
        <p:txBody>
          <a:bodyPr lIns="432000" tIns="216000" rIns="0" bIns="0"/>
          <a:lstStyle/>
          <a:p>
            <a:pPr marL="0" lvl="0" eaLnBrk="0" fontAlgn="base" hangingPunct="0">
              <a:spcAft>
                <a:spcPct val="0"/>
              </a:spcAft>
            </a:pPr>
            <a:r>
              <a:rPr lang="ko-KR" altLang="en-US" dirty="0"/>
              <a:t>제목을 입력하십시오</a:t>
            </a:r>
          </a:p>
        </p:txBody>
      </p:sp>
    </p:spTree>
    <p:extLst>
      <p:ext uri="{BB962C8B-B14F-4D97-AF65-F5344CB8AC3E}">
        <p14:creationId xmlns:p14="http://schemas.microsoft.com/office/powerpoint/2010/main" xmlns="" val="1515582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9" r:id="rId9"/>
    <p:sldLayoutId id="2147483660" r:id="rId10"/>
  </p:sldLayoutIdLst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1" hangingPunct="1">
        <a:spcBef>
          <a:spcPct val="0"/>
        </a:spcBef>
        <a:buNone/>
        <a:defRPr kumimoji="1" lang="ko-KR" altLang="en-US" sz="3500" b="0" kern="1200" dirty="0" smtClean="0">
          <a:solidFill>
            <a:schemeClr val="tx1">
              <a:lumMod val="85000"/>
              <a:lumOff val="15000"/>
            </a:schemeClr>
          </a:solidFill>
          <a:effectLst/>
          <a:latin typeface="한국외대체 M" panose="02020503020101020101" pitchFamily="18" charset="-127"/>
          <a:ea typeface="한국외대체 M" panose="02020503020101020101" pitchFamily="18" charset="-127"/>
          <a:cs typeface="한국외대체 M" pitchFamily="18" charset="-127"/>
        </a:defRPr>
      </a:lvl1pPr>
    </p:titleStyle>
    <p:bodyStyle>
      <a:lvl1pPr marL="252000" indent="-252000" algn="l" defTabSz="914400" rtl="0" eaLnBrk="1" latinLnBrk="1" hangingPunct="1">
        <a:spcBef>
          <a:spcPts val="400"/>
        </a:spcBef>
        <a:buFont typeface="Arial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ea"/>
          <a:ea typeface="+mn-ea"/>
          <a:cs typeface="+mn-cs"/>
        </a:defRPr>
      </a:lvl1pPr>
      <a:lvl2pPr marL="538163" indent="-27305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>
              <a:lumMod val="85000"/>
              <a:lumOff val="15000"/>
            </a:schemeClr>
          </a:solidFill>
          <a:latin typeface="+mn-ea"/>
          <a:ea typeface="+mn-ea"/>
          <a:cs typeface="+mn-cs"/>
        </a:defRPr>
      </a:lvl2pPr>
      <a:lvl3pPr marL="717550" indent="-179388" algn="l" defTabSz="914400" rtl="0" eaLnBrk="1" latinLnBrk="1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ea"/>
          <a:ea typeface="+mn-ea"/>
          <a:cs typeface="+mn-cs"/>
        </a:defRPr>
      </a:lvl3pPr>
      <a:lvl4pPr marL="896938" indent="-179388" algn="l" defTabSz="914400" rtl="0" eaLnBrk="1" latinLnBrk="1" hangingPunct="1">
        <a:spcBef>
          <a:spcPct val="20000"/>
        </a:spcBef>
        <a:buFont typeface="Arial" pitchFamily="34" charset="0"/>
        <a:buChar char="–"/>
        <a:tabLst/>
        <a:defRPr sz="1600" kern="1200">
          <a:solidFill>
            <a:schemeClr val="tx1">
              <a:lumMod val="85000"/>
              <a:lumOff val="15000"/>
            </a:schemeClr>
          </a:solidFill>
          <a:latin typeface="+mn-ea"/>
          <a:ea typeface="+mn-ea"/>
          <a:cs typeface="+mn-cs"/>
        </a:defRPr>
      </a:lvl4pPr>
      <a:lvl5pPr marL="1076325" indent="-179388" algn="l" defTabSz="914400" rtl="0" eaLnBrk="1" latinLnBrk="1" hangingPunct="1">
        <a:spcBef>
          <a:spcPct val="20000"/>
        </a:spcBef>
        <a:buFont typeface="Arial" pitchFamily="34" charset="0"/>
        <a:buChar char="»"/>
        <a:defRPr sz="1600" kern="1200">
          <a:solidFill>
            <a:schemeClr val="tx1">
              <a:lumMod val="85000"/>
              <a:lumOff val="15000"/>
            </a:schemeClr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mailto:geunseop.lee@hufs.ac.kr" TargetMode="Externa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sz="3600" dirty="0"/>
              <a:t>데이터구조</a:t>
            </a:r>
            <a:r>
              <a:rPr lang="en-US" altLang="ko-KR" sz="3600" dirty="0"/>
              <a:t>(Data Structure) </a:t>
            </a:r>
            <a:r>
              <a:rPr lang="en-US" altLang="ko-KR" sz="1800" dirty="0"/>
              <a:t>P05201101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xmlns="" val="745189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화면 캡처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09540" y="1125538"/>
            <a:ext cx="6124920" cy="5183187"/>
          </a:xfr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알고리즘 왜 필요할까</a:t>
            </a:r>
            <a:r>
              <a:rPr lang="en-US" altLang="ko-KR" dirty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3463618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323850" y="1125537"/>
            <a:ext cx="5580298" cy="5183187"/>
          </a:xfrm>
        </p:spPr>
        <p:txBody>
          <a:bodyPr/>
          <a:lstStyle/>
          <a:p>
            <a:r>
              <a:rPr lang="en-US" altLang="ko-KR" dirty="0"/>
              <a:t>SW </a:t>
            </a:r>
            <a:r>
              <a:rPr lang="ko-KR" altLang="en-US" dirty="0"/>
              <a:t>기업 트렌드</a:t>
            </a:r>
            <a:endParaRPr lang="en-US" altLang="ko-KR" dirty="0"/>
          </a:p>
          <a:p>
            <a:pPr lvl="1"/>
            <a:r>
              <a:rPr lang="en-US" altLang="ko-KR" dirty="0"/>
              <a:t>SW </a:t>
            </a:r>
            <a:r>
              <a:rPr lang="ko-KR" altLang="en-US" dirty="0"/>
              <a:t>기업 입사 시험</a:t>
            </a:r>
            <a:r>
              <a:rPr lang="en-US" altLang="ko-KR" dirty="0"/>
              <a:t>, </a:t>
            </a:r>
            <a:r>
              <a:rPr lang="ko-KR" altLang="en-US" dirty="0"/>
              <a:t>실력 검증 위해 코딩 테스트 </a:t>
            </a:r>
            <a:endParaRPr lang="en-US" altLang="ko-KR" dirty="0"/>
          </a:p>
          <a:p>
            <a:pPr lvl="1"/>
            <a:r>
              <a:rPr lang="ko-KR" altLang="en-US" dirty="0"/>
              <a:t>알고리즘 </a:t>
            </a:r>
            <a:r>
              <a:rPr lang="en-US" altLang="ko-KR" dirty="0"/>
              <a:t>&amp; </a:t>
            </a:r>
            <a:r>
              <a:rPr lang="ko-KR" altLang="en-US" dirty="0"/>
              <a:t>자료구조 관련 문제가 대다수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자료구조 알고리즘 몰라도 될까요</a:t>
            </a:r>
            <a:r>
              <a:rPr lang="en-US" altLang="ko-KR" dirty="0"/>
              <a:t>?</a:t>
            </a:r>
          </a:p>
          <a:p>
            <a:pPr lvl="1"/>
            <a:r>
              <a:rPr lang="ko-KR" altLang="en-US" dirty="0"/>
              <a:t>쓸만한 프로그램을 만들기 위해서</a:t>
            </a:r>
            <a:r>
              <a:rPr lang="en-US" altLang="ko-KR" dirty="0"/>
              <a:t> (</a:t>
            </a:r>
            <a:r>
              <a:rPr lang="ko-KR" altLang="en-US" dirty="0"/>
              <a:t>효율적인</a:t>
            </a:r>
            <a:r>
              <a:rPr lang="en-US" altLang="ko-KR" dirty="0"/>
              <a:t>) </a:t>
            </a:r>
            <a:r>
              <a:rPr lang="ko-KR" altLang="en-US" dirty="0"/>
              <a:t>꼭 알아야 할 배경지식</a:t>
            </a:r>
            <a:endParaRPr lang="en-US" altLang="ko-KR" dirty="0"/>
          </a:p>
          <a:p>
            <a:pPr lvl="2"/>
            <a:r>
              <a:rPr lang="ko-KR" altLang="en-US" dirty="0"/>
              <a:t>프로그래머가 갖춰야 할 최소한의 지식</a:t>
            </a:r>
            <a:endParaRPr lang="en-US" altLang="ko-KR" dirty="0"/>
          </a:p>
          <a:p>
            <a:pPr lvl="2"/>
            <a:endParaRPr lang="en-US" altLang="ko-KR" dirty="0"/>
          </a:p>
          <a:p>
            <a:pPr lvl="1"/>
            <a:r>
              <a:rPr lang="en-US" altLang="ko-KR" dirty="0"/>
              <a:t>Coder vs. Programmer vs. Developer</a:t>
            </a:r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왜 자료구조</a:t>
            </a:r>
            <a:r>
              <a:rPr lang="en-US" altLang="ko-KR" dirty="0"/>
              <a:t>&amp;</a:t>
            </a:r>
            <a:r>
              <a:rPr lang="ko-KR" altLang="en-US" dirty="0"/>
              <a:t>알고리즘인가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1026" name="Picture 2" descr="https://nghedev.com/wp-content/uploads/2018/01/coder-programmer-developer-engineer1-410x102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408204" y="828000"/>
            <a:ext cx="2376264" cy="5934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873623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xmlns="" id="{94903122-EE42-4B8E-906A-F831CCD82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GBT IT</a:t>
            </a:r>
            <a:r>
              <a:rPr lang="ko-KR" altLang="en-US" dirty="0"/>
              <a:t> 트랙</a:t>
            </a:r>
          </a:p>
        </p:txBody>
      </p:sp>
      <p:pic>
        <p:nvPicPr>
          <p:cNvPr id="3074" name="Picture 2" descr="http://hufsgbtgbt.cafe24.com/wp-content/uploads/2016/12/1-2-1030x496.png">
            <a:extLst>
              <a:ext uri="{FF2B5EF4-FFF2-40B4-BE49-F238E27FC236}">
                <a16:creationId xmlns:a16="http://schemas.microsoft.com/office/drawing/2014/main" xmlns="" id="{D0E96FD3-D6B7-4A8E-BD64-0FAA7EA7C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1556792"/>
            <a:ext cx="9144000" cy="4403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그룹 4"/>
          <p:cNvGrpSpPr/>
          <p:nvPr/>
        </p:nvGrpSpPr>
        <p:grpSpPr>
          <a:xfrm>
            <a:off x="2427147" y="3969060"/>
            <a:ext cx="2324873" cy="1373913"/>
            <a:chOff x="2427147" y="3969060"/>
            <a:chExt cx="2324873" cy="1373913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xmlns="" id="{D91FD8D6-3409-4A09-88D3-785B37122515}"/>
                </a:ext>
              </a:extLst>
            </p:cNvPr>
            <p:cNvSpPr/>
            <p:nvPr/>
          </p:nvSpPr>
          <p:spPr>
            <a:xfrm>
              <a:off x="2555776" y="3969060"/>
              <a:ext cx="2196244" cy="1008112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2427147" y="4973641"/>
              <a:ext cx="18774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rgbClr val="FF0000"/>
                  </a:solidFill>
                </a:rPr>
                <a:t>프로그래머 기초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xmlns="" val="3358334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개인 </a:t>
            </a:r>
            <a:r>
              <a:rPr lang="en-US" altLang="ko-KR" dirty="0"/>
              <a:t>PC </a:t>
            </a:r>
            <a:r>
              <a:rPr lang="ko-KR" altLang="en-US" dirty="0"/>
              <a:t>혹은 노트북에 </a:t>
            </a:r>
            <a:r>
              <a:rPr lang="en-US" altLang="ko-KR" dirty="0"/>
              <a:t>Java</a:t>
            </a:r>
            <a:r>
              <a:rPr lang="ko-KR" altLang="en-US" dirty="0"/>
              <a:t> </a:t>
            </a:r>
            <a:r>
              <a:rPr lang="en-US" altLang="ko-KR" dirty="0"/>
              <a:t>SE</a:t>
            </a:r>
            <a:r>
              <a:rPr lang="ko-KR" altLang="en-US" dirty="0"/>
              <a:t>와 </a:t>
            </a:r>
            <a:r>
              <a:rPr lang="en-US" altLang="ko-KR" dirty="0"/>
              <a:t>Eclipse </a:t>
            </a:r>
            <a:r>
              <a:rPr lang="ko-KR" altLang="en-US" dirty="0"/>
              <a:t>설치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준비물</a:t>
            </a:r>
          </a:p>
        </p:txBody>
      </p:sp>
      <p:pic>
        <p:nvPicPr>
          <p:cNvPr id="2050" name="Picture 2" descr="Image result for data structure and algorith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979712" y="2528900"/>
            <a:ext cx="5130570" cy="2885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892785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D50BDDF1-5C2D-49F2-9DE4-9B2D3040A3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/>
              <a:t>자바 프로그래밍 복습</a:t>
            </a:r>
            <a:endParaRPr lang="en-US" altLang="ko-KR" dirty="0"/>
          </a:p>
          <a:p>
            <a:pPr lvl="1"/>
            <a:r>
              <a:rPr lang="en-US" altLang="ko-KR" dirty="0"/>
              <a:t>Loop,</a:t>
            </a:r>
            <a:r>
              <a:rPr lang="ko-KR" altLang="en-US" dirty="0"/>
              <a:t> 배열</a:t>
            </a:r>
            <a:endParaRPr lang="en-US" altLang="ko-KR" dirty="0"/>
          </a:p>
          <a:p>
            <a:pPr lvl="1"/>
            <a:r>
              <a:rPr lang="ko-KR" altLang="en-US" dirty="0"/>
              <a:t>간단한 객체지향 개념</a:t>
            </a:r>
            <a:endParaRPr lang="en-US" altLang="ko-KR" dirty="0"/>
          </a:p>
          <a:p>
            <a:pPr lvl="1"/>
            <a:r>
              <a:rPr lang="ko-KR" altLang="en-US" dirty="0"/>
              <a:t>재귀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자료구조</a:t>
            </a:r>
            <a:endParaRPr lang="en-US" altLang="ko-KR" dirty="0"/>
          </a:p>
          <a:p>
            <a:pPr lvl="1"/>
            <a:r>
              <a:rPr lang="ko-KR" altLang="en-US" dirty="0"/>
              <a:t>리스트</a:t>
            </a:r>
            <a:endParaRPr lang="en-US" altLang="ko-KR" dirty="0"/>
          </a:p>
          <a:p>
            <a:pPr lvl="1"/>
            <a:r>
              <a:rPr lang="ko-KR" altLang="en-US" dirty="0"/>
              <a:t>스택</a:t>
            </a:r>
            <a:r>
              <a:rPr lang="en-US" altLang="ko-KR" dirty="0"/>
              <a:t>/</a:t>
            </a:r>
            <a:r>
              <a:rPr lang="ko-KR" altLang="en-US" dirty="0"/>
              <a:t>큐</a:t>
            </a:r>
            <a:endParaRPr lang="en-US" altLang="ko-KR" dirty="0"/>
          </a:p>
          <a:p>
            <a:pPr lvl="1"/>
            <a:r>
              <a:rPr lang="ko-KR" altLang="en-US" dirty="0"/>
              <a:t>트리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알고리즘</a:t>
            </a:r>
            <a:endParaRPr lang="en-US" altLang="ko-KR" dirty="0"/>
          </a:p>
          <a:p>
            <a:pPr lvl="1"/>
            <a:r>
              <a:rPr lang="ko-KR" altLang="en-US" dirty="0"/>
              <a:t>탐색</a:t>
            </a:r>
            <a:endParaRPr lang="en-US" altLang="ko-KR" dirty="0"/>
          </a:p>
          <a:p>
            <a:pPr lvl="1"/>
            <a:r>
              <a:rPr lang="ko-KR" altLang="en-US" dirty="0"/>
              <a:t>정렬</a:t>
            </a:r>
            <a:endParaRPr lang="en-US" altLang="ko-KR" dirty="0"/>
          </a:p>
          <a:p>
            <a:pPr lvl="1"/>
            <a:r>
              <a:rPr lang="en-US" altLang="ko-KR" dirty="0"/>
              <a:t>Greedy Algorithm</a:t>
            </a:r>
          </a:p>
          <a:p>
            <a:pPr lvl="1"/>
            <a:r>
              <a:rPr lang="en-US" altLang="ko-KR" dirty="0"/>
              <a:t>Dynamic Algorithm</a:t>
            </a:r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xmlns="" id="{44E30D80-45DE-40E1-B53C-3AF151F68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계획</a:t>
            </a:r>
          </a:p>
        </p:txBody>
      </p:sp>
    </p:spTree>
    <p:extLst>
      <p:ext uri="{BB962C8B-B14F-4D97-AF65-F5344CB8AC3E}">
        <p14:creationId xmlns:p14="http://schemas.microsoft.com/office/powerpoint/2010/main" xmlns="" val="3138428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5"/>
          <p:cNvSpPr txBox="1">
            <a:spLocks/>
          </p:cNvSpPr>
          <p:nvPr/>
        </p:nvSpPr>
        <p:spPr>
          <a:xfrm>
            <a:off x="0" y="0"/>
            <a:ext cx="7812360" cy="836712"/>
          </a:xfrm>
          <a:prstGeom prst="rect">
            <a:avLst/>
          </a:prstGeom>
        </p:spPr>
        <p:txBody>
          <a:bodyPr lIns="432000" tIns="216000" rIns="0" bIns="0"/>
          <a:lstStyle>
            <a:defPPr>
              <a:defRPr lang="ko-KR"/>
            </a:defPPr>
            <a:lvl1pPr eaLnBrk="0" fontAlgn="base" hangingPunct="0">
              <a:spcBef>
                <a:spcPct val="0"/>
              </a:spcBef>
              <a:spcAft>
                <a:spcPct val="0"/>
              </a:spcAft>
              <a:defRPr kumimoji="1" sz="3500">
                <a:solidFill>
                  <a:schemeClr val="tx1">
                    <a:lumMod val="85000"/>
                    <a:lumOff val="15000"/>
                  </a:schemeClr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defRPr>
            </a:lvl1pPr>
            <a:lvl2pPr algn="ctr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굴림" pitchFamily="50" charset="-127"/>
                <a:ea typeface="굴림" pitchFamily="50" charset="-127"/>
              </a:defRPr>
            </a:lvl2pPr>
            <a:lvl3pPr algn="ctr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굴림" pitchFamily="50" charset="-127"/>
                <a:ea typeface="굴림" pitchFamily="50" charset="-127"/>
              </a:defRPr>
            </a:lvl3pPr>
            <a:lvl4pPr algn="ctr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굴림" pitchFamily="50" charset="-127"/>
                <a:ea typeface="굴림" pitchFamily="50" charset="-127"/>
              </a:defRPr>
            </a:lvl4pPr>
            <a:lvl5pPr algn="ctr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굴림" pitchFamily="50" charset="-127"/>
                <a:ea typeface="굴림" pitchFamily="50" charset="-127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굴림" pitchFamily="50" charset="-127"/>
                <a:ea typeface="굴림" pitchFamily="50" charset="-127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굴림" pitchFamily="50" charset="-127"/>
                <a:ea typeface="굴림" pitchFamily="50" charset="-127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굴림" pitchFamily="50" charset="-127"/>
                <a:ea typeface="굴림" pitchFamily="50" charset="-127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r>
              <a:rPr lang="ko-KR" altLang="en-US" dirty="0"/>
              <a:t>강의 소개</a:t>
            </a:r>
          </a:p>
        </p:txBody>
      </p:sp>
      <p:sp>
        <p:nvSpPr>
          <p:cNvPr id="5" name="내용 개체 틀 1">
            <a:extLst>
              <a:ext uri="{FF2B5EF4-FFF2-40B4-BE49-F238E27FC236}">
                <a16:creationId xmlns:a16="http://schemas.microsoft.com/office/drawing/2014/main" xmlns="" id="{39012D3F-52C0-4BDF-B40A-0D79C3116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125537"/>
            <a:ext cx="8496300" cy="5183187"/>
          </a:xfrm>
        </p:spPr>
        <p:txBody>
          <a:bodyPr>
            <a:normAutofit lnSpcReduction="10000"/>
          </a:bodyPr>
          <a:lstStyle/>
          <a:p>
            <a:r>
              <a:rPr lang="ko-KR" altLang="en-US" dirty="0"/>
              <a:t>강의 목표</a:t>
            </a:r>
            <a:endParaRPr lang="en-US" altLang="ko-KR" dirty="0"/>
          </a:p>
          <a:p>
            <a:pPr lvl="1"/>
            <a:r>
              <a:rPr lang="ko-KR" altLang="en-US" dirty="0"/>
              <a:t>가장 기본이 되는 자료구조 </a:t>
            </a:r>
            <a:r>
              <a:rPr lang="en-US" altLang="ko-KR" dirty="0"/>
              <a:t>(</a:t>
            </a:r>
            <a:r>
              <a:rPr lang="ko-KR" altLang="en-US" dirty="0"/>
              <a:t>스택</a:t>
            </a:r>
            <a:r>
              <a:rPr lang="en-US" altLang="ko-KR" dirty="0"/>
              <a:t>, </a:t>
            </a:r>
            <a:r>
              <a:rPr lang="ko-KR" altLang="en-US" dirty="0"/>
              <a:t>큐</a:t>
            </a:r>
            <a:r>
              <a:rPr lang="en-US" altLang="ko-KR" dirty="0"/>
              <a:t>, Array </a:t>
            </a:r>
            <a:r>
              <a:rPr lang="ko-KR" altLang="en-US" dirty="0"/>
              <a:t>등등</a:t>
            </a:r>
            <a:r>
              <a:rPr lang="en-US" altLang="ko-KR" dirty="0"/>
              <a:t>)</a:t>
            </a:r>
            <a:r>
              <a:rPr lang="ko-KR" altLang="en-US" dirty="0"/>
              <a:t>에 대한 기본적인 개념과 이를 간단한 형태로 구현하는 것이 목표</a:t>
            </a:r>
            <a:r>
              <a:rPr lang="en-US" altLang="ko-KR" dirty="0"/>
              <a:t>.</a:t>
            </a:r>
          </a:p>
          <a:p>
            <a:pPr lvl="2"/>
            <a:r>
              <a:rPr lang="ko-KR" altLang="en-US" dirty="0"/>
              <a:t>개발자로서 갖춰야 할 최소한의 지식 습득</a:t>
            </a:r>
            <a:endParaRPr lang="en-US" altLang="ko-KR" dirty="0"/>
          </a:p>
          <a:p>
            <a:pPr lvl="2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다양한 문제 풀이를 통해 프로그래밍 스킬 향상</a:t>
            </a:r>
            <a:r>
              <a:rPr lang="en-US" altLang="ko-KR" dirty="0"/>
              <a:t>, </a:t>
            </a:r>
            <a:r>
              <a:rPr lang="ko-KR" altLang="en-US" dirty="0"/>
              <a:t>경험 획득</a:t>
            </a:r>
            <a:endParaRPr lang="en-US" altLang="ko-KR" dirty="0"/>
          </a:p>
          <a:p>
            <a:pPr lvl="2"/>
            <a:r>
              <a:rPr lang="ko-KR" altLang="en-US" dirty="0"/>
              <a:t>보다 전문적인 프로그래밍을 할 수 있는 지식</a:t>
            </a:r>
            <a:r>
              <a:rPr lang="en-US" altLang="ko-KR" dirty="0"/>
              <a:t>/</a:t>
            </a:r>
            <a:r>
              <a:rPr lang="ko-KR" altLang="en-US" dirty="0"/>
              <a:t>경험 획득</a:t>
            </a:r>
            <a:endParaRPr lang="en-US" altLang="ko-KR" dirty="0"/>
          </a:p>
          <a:p>
            <a:pPr lvl="2"/>
            <a:r>
              <a:rPr lang="ko-KR" altLang="en-US" dirty="0"/>
              <a:t>개발 과정에 대한 이해를 통해 </a:t>
            </a:r>
            <a:r>
              <a:rPr lang="en-US" altLang="ko-KR" dirty="0"/>
              <a:t>IT </a:t>
            </a:r>
            <a:r>
              <a:rPr lang="ko-KR" altLang="en-US" dirty="0"/>
              <a:t>산업 전반에 관한 이해도 상승</a:t>
            </a:r>
            <a:endParaRPr lang="en-US" altLang="ko-KR" dirty="0"/>
          </a:p>
          <a:p>
            <a:pPr lvl="2"/>
            <a:r>
              <a:rPr lang="ko-KR" altLang="en-US" b="1" dirty="0"/>
              <a:t>선수 과목 </a:t>
            </a:r>
            <a:r>
              <a:rPr lang="en-US" altLang="ko-KR" b="1" dirty="0"/>
              <a:t>: </a:t>
            </a:r>
            <a:r>
              <a:rPr lang="ko-KR" altLang="en-US" b="1" dirty="0"/>
              <a:t>컴퓨터 프로그래밍 </a:t>
            </a:r>
            <a:r>
              <a:rPr lang="en-US" altLang="ko-KR" b="1" dirty="0"/>
              <a:t>(GBT 1</a:t>
            </a:r>
            <a:r>
              <a:rPr lang="ko-KR" altLang="en-US" b="1" dirty="0"/>
              <a:t>학년 </a:t>
            </a:r>
            <a:r>
              <a:rPr lang="en-US" altLang="ko-KR" b="1" dirty="0"/>
              <a:t>2</a:t>
            </a:r>
            <a:r>
              <a:rPr lang="ko-KR" altLang="en-US" b="1" dirty="0"/>
              <a:t>학기</a:t>
            </a:r>
            <a:r>
              <a:rPr lang="en-US" altLang="ko-KR" b="1" dirty="0"/>
              <a:t>)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r>
              <a:rPr lang="ko-KR" altLang="en-US" dirty="0"/>
              <a:t>강의 방식</a:t>
            </a:r>
            <a:endParaRPr lang="en-US" altLang="ko-KR" dirty="0"/>
          </a:p>
          <a:p>
            <a:pPr lvl="1"/>
            <a:r>
              <a:rPr lang="ko-KR" altLang="en-US" dirty="0"/>
              <a:t>전반부</a:t>
            </a:r>
            <a:r>
              <a:rPr lang="en-US" altLang="ko-KR" dirty="0"/>
              <a:t>: </a:t>
            </a:r>
            <a:r>
              <a:rPr lang="ko-KR" altLang="en-US" dirty="0"/>
              <a:t>자료구조</a:t>
            </a:r>
            <a:r>
              <a:rPr lang="en-US" altLang="ko-KR" dirty="0"/>
              <a:t>/</a:t>
            </a:r>
            <a:r>
              <a:rPr lang="ko-KR" altLang="en-US" dirty="0"/>
              <a:t>알고리즘에 대한 개략적인 설명</a:t>
            </a:r>
            <a:endParaRPr lang="en-US" altLang="ko-KR" dirty="0"/>
          </a:p>
          <a:p>
            <a:pPr lvl="1"/>
            <a:r>
              <a:rPr lang="ko-KR" altLang="en-US" dirty="0"/>
              <a:t>후반부</a:t>
            </a:r>
            <a:r>
              <a:rPr lang="en-US" altLang="ko-KR" dirty="0"/>
              <a:t>: </a:t>
            </a:r>
            <a:r>
              <a:rPr lang="ko-KR" altLang="en-US" dirty="0"/>
              <a:t>실습</a:t>
            </a:r>
            <a:r>
              <a:rPr lang="en-US" altLang="ko-KR" dirty="0"/>
              <a:t> (</a:t>
            </a:r>
            <a:r>
              <a:rPr lang="ko-KR" altLang="en-US" dirty="0"/>
              <a:t>간단한 </a:t>
            </a:r>
            <a:r>
              <a:rPr lang="ko-KR" altLang="en-US" dirty="0" err="1"/>
              <a:t>구현및</a:t>
            </a:r>
            <a:r>
              <a:rPr lang="ko-KR" altLang="en-US" dirty="0"/>
              <a:t> 문제 풀이</a:t>
            </a:r>
            <a:r>
              <a:rPr lang="en-US" altLang="ko-KR" dirty="0"/>
              <a:t>), JAVA </a:t>
            </a:r>
            <a:r>
              <a:rPr lang="ko-KR" altLang="en-US" dirty="0"/>
              <a:t>언어 사용</a:t>
            </a:r>
            <a:endParaRPr lang="en-US" altLang="ko-KR" dirty="0"/>
          </a:p>
          <a:p>
            <a:pPr marL="0" indent="0">
              <a:buNone/>
            </a:pP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xmlns="" val="4112811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323850" y="1125537"/>
            <a:ext cx="8496300" cy="5615831"/>
          </a:xfrm>
        </p:spPr>
        <p:txBody>
          <a:bodyPr>
            <a:normAutofit lnSpcReduction="10000"/>
          </a:bodyPr>
          <a:lstStyle/>
          <a:p>
            <a:r>
              <a:rPr lang="ko-KR" altLang="en-US" dirty="0"/>
              <a:t>평가 방식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3"/>
            <a:endParaRPr lang="en-US" altLang="ko-KR" dirty="0"/>
          </a:p>
          <a:p>
            <a:pPr lvl="3"/>
            <a:r>
              <a:rPr lang="ko-KR" altLang="en-US" dirty="0"/>
              <a:t>중간</a:t>
            </a:r>
            <a:r>
              <a:rPr lang="en-US" altLang="ko-KR" dirty="0"/>
              <a:t>, </a:t>
            </a:r>
            <a:r>
              <a:rPr lang="ko-KR" altLang="en-US" dirty="0"/>
              <a:t>기말 </a:t>
            </a:r>
            <a:r>
              <a:rPr lang="en-US" altLang="ko-KR" dirty="0"/>
              <a:t>: open Book, Computer based Test</a:t>
            </a:r>
          </a:p>
          <a:p>
            <a:pPr lvl="3"/>
            <a:r>
              <a:rPr lang="ko-KR" altLang="en-US" dirty="0"/>
              <a:t>퀴즈 </a:t>
            </a:r>
            <a:r>
              <a:rPr lang="en-US" altLang="ko-KR" dirty="0"/>
              <a:t>: closed Book, Paper based Test</a:t>
            </a:r>
          </a:p>
          <a:p>
            <a:pPr lvl="3"/>
            <a:r>
              <a:rPr lang="ko-KR" altLang="en-US" b="1" dirty="0"/>
              <a:t>과목 특성상 꾸준한 출석이 굉장히 중요</a:t>
            </a:r>
            <a:r>
              <a:rPr lang="en-US" altLang="ko-KR" b="1" dirty="0"/>
              <a:t>!!!</a:t>
            </a:r>
          </a:p>
          <a:p>
            <a:pPr lvl="3"/>
            <a:r>
              <a:rPr lang="ko-KR" altLang="en-US" dirty="0"/>
              <a:t>강의 자료</a:t>
            </a:r>
            <a:r>
              <a:rPr lang="en-US" altLang="ko-KR" dirty="0"/>
              <a:t>: </a:t>
            </a:r>
            <a:r>
              <a:rPr lang="ko-KR" altLang="en-US" dirty="0"/>
              <a:t>자체 </a:t>
            </a:r>
            <a:r>
              <a:rPr lang="ko-KR" altLang="en-US" dirty="0" err="1"/>
              <a:t>제작후</a:t>
            </a:r>
            <a:r>
              <a:rPr lang="ko-KR" altLang="en-US" dirty="0"/>
              <a:t> 배포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강의 정보</a:t>
            </a:r>
            <a:endParaRPr lang="en-US" altLang="ko-KR" dirty="0"/>
          </a:p>
          <a:p>
            <a:pPr lvl="1"/>
            <a:r>
              <a:rPr lang="ko-KR" altLang="en-US" dirty="0"/>
              <a:t>강사</a:t>
            </a:r>
            <a:r>
              <a:rPr lang="en-US" altLang="ko-KR" dirty="0"/>
              <a:t>: </a:t>
            </a:r>
            <a:r>
              <a:rPr lang="ko-KR" altLang="en-US" dirty="0"/>
              <a:t>이근섭</a:t>
            </a:r>
            <a:endParaRPr lang="en-US" altLang="ko-KR" dirty="0"/>
          </a:p>
          <a:p>
            <a:pPr lvl="1"/>
            <a:r>
              <a:rPr lang="en-US" altLang="ko-KR" dirty="0"/>
              <a:t>Office Hour: </a:t>
            </a:r>
            <a:r>
              <a:rPr lang="ko-KR" altLang="en-US" b="1" dirty="0">
                <a:solidFill>
                  <a:srgbClr val="FF0000"/>
                </a:solidFill>
              </a:rPr>
              <a:t>월 </a:t>
            </a:r>
            <a:r>
              <a:rPr lang="en-US" altLang="ko-KR" b="1" dirty="0">
                <a:solidFill>
                  <a:srgbClr val="FF0000"/>
                </a:solidFill>
              </a:rPr>
              <a:t>15:00~17:00, </a:t>
            </a:r>
            <a:r>
              <a:rPr lang="ko-KR" altLang="en-US" b="1" dirty="0">
                <a:solidFill>
                  <a:srgbClr val="FF0000"/>
                </a:solidFill>
              </a:rPr>
              <a:t>금 </a:t>
            </a:r>
            <a:r>
              <a:rPr lang="en-US" altLang="ko-KR" b="1" dirty="0">
                <a:solidFill>
                  <a:srgbClr val="FF0000"/>
                </a:solidFill>
              </a:rPr>
              <a:t>15:00~17:00</a:t>
            </a:r>
          </a:p>
          <a:p>
            <a:pPr lvl="1"/>
            <a:r>
              <a:rPr lang="ko-KR" altLang="en-US" dirty="0" err="1"/>
              <a:t>인문경상관</a:t>
            </a:r>
            <a:r>
              <a:rPr lang="ko-KR" altLang="en-US" dirty="0"/>
              <a:t> </a:t>
            </a:r>
            <a:r>
              <a:rPr lang="en-US" altLang="ko-KR" dirty="0"/>
              <a:t>335</a:t>
            </a:r>
            <a:r>
              <a:rPr lang="ko-KR" altLang="en-US" dirty="0"/>
              <a:t>호</a:t>
            </a:r>
            <a:endParaRPr lang="en-US" altLang="ko-KR" dirty="0"/>
          </a:p>
          <a:p>
            <a:pPr lvl="1"/>
            <a:r>
              <a:rPr lang="ko-KR" altLang="en-US" dirty="0"/>
              <a:t>연락처 </a:t>
            </a:r>
            <a:r>
              <a:rPr lang="en-US" altLang="ko-KR" dirty="0"/>
              <a:t>: 4083 (</a:t>
            </a:r>
            <a:r>
              <a:rPr lang="ko-KR" altLang="en-US" dirty="0"/>
              <a:t>사무실 전화</a:t>
            </a:r>
            <a:r>
              <a:rPr lang="en-US" altLang="ko-KR" dirty="0"/>
              <a:t>)</a:t>
            </a:r>
          </a:p>
          <a:p>
            <a:pPr marL="265113" lvl="1" indent="0">
              <a:buNone/>
            </a:pPr>
            <a:r>
              <a:rPr lang="en-US" altLang="ko-KR" dirty="0"/>
              <a:t>               010-8072-3272 (</a:t>
            </a:r>
            <a:r>
              <a:rPr lang="ko-KR" altLang="en-US" dirty="0"/>
              <a:t>핸드폰</a:t>
            </a:r>
            <a:r>
              <a:rPr lang="en-US" altLang="ko-KR" dirty="0"/>
              <a:t>)</a:t>
            </a:r>
          </a:p>
          <a:p>
            <a:pPr marL="265113" lvl="1" indent="0">
              <a:buNone/>
            </a:pPr>
            <a:r>
              <a:rPr lang="en-US" altLang="ko-KR" dirty="0"/>
              <a:t>               </a:t>
            </a:r>
            <a:r>
              <a:rPr lang="en-US" altLang="ko-KR" dirty="0">
                <a:hlinkClick r:id="rId2"/>
              </a:rPr>
              <a:t>geunseop.lee@hufs.ac.kr</a:t>
            </a:r>
            <a:r>
              <a:rPr lang="en-US" altLang="ko-KR" dirty="0"/>
              <a:t> (</a:t>
            </a:r>
            <a:r>
              <a:rPr lang="ko-KR" altLang="en-US" dirty="0"/>
              <a:t>이메일</a:t>
            </a:r>
            <a:r>
              <a:rPr lang="en-US" altLang="ko-KR" dirty="0"/>
              <a:t>)</a:t>
            </a:r>
          </a:p>
          <a:p>
            <a:pPr lvl="1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소개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xmlns="" id="{02122D43-2A1E-461B-8918-4BC100E40585}"/>
              </a:ext>
            </a:extLst>
          </p:cNvPr>
          <p:cNvGraphicFramePr>
            <a:graphicFrameLocks noGrp="1"/>
          </p:cNvGraphicFramePr>
          <p:nvPr/>
        </p:nvGraphicFramePr>
        <p:xfrm>
          <a:off x="611560" y="1736812"/>
          <a:ext cx="763285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6570">
                  <a:extLst>
                    <a:ext uri="{9D8B030D-6E8A-4147-A177-3AD203B41FA5}">
                      <a16:colId xmlns:a16="http://schemas.microsoft.com/office/drawing/2014/main" xmlns="" val="2404537596"/>
                    </a:ext>
                  </a:extLst>
                </a:gridCol>
                <a:gridCol w="1526570">
                  <a:extLst>
                    <a:ext uri="{9D8B030D-6E8A-4147-A177-3AD203B41FA5}">
                      <a16:colId xmlns:a16="http://schemas.microsoft.com/office/drawing/2014/main" xmlns="" val="2199628356"/>
                    </a:ext>
                  </a:extLst>
                </a:gridCol>
                <a:gridCol w="1526570">
                  <a:extLst>
                    <a:ext uri="{9D8B030D-6E8A-4147-A177-3AD203B41FA5}">
                      <a16:colId xmlns:a16="http://schemas.microsoft.com/office/drawing/2014/main" xmlns="" val="3525943805"/>
                    </a:ext>
                  </a:extLst>
                </a:gridCol>
                <a:gridCol w="1526570">
                  <a:extLst>
                    <a:ext uri="{9D8B030D-6E8A-4147-A177-3AD203B41FA5}">
                      <a16:colId xmlns:a16="http://schemas.microsoft.com/office/drawing/2014/main" xmlns="" val="288956129"/>
                    </a:ext>
                  </a:extLst>
                </a:gridCol>
                <a:gridCol w="1526570">
                  <a:extLst>
                    <a:ext uri="{9D8B030D-6E8A-4147-A177-3AD203B41FA5}">
                      <a16:colId xmlns:a16="http://schemas.microsoft.com/office/drawing/2014/main" xmlns="" val="29082496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출석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중간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기말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퀴즈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참여도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7420751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10%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30%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30%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20%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10%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7346841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080652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자료구조</a:t>
            </a:r>
            <a:r>
              <a:rPr lang="en-US" altLang="ko-KR" dirty="0"/>
              <a:t>: </a:t>
            </a:r>
            <a:r>
              <a:rPr lang="ko-KR" altLang="en-US" dirty="0"/>
              <a:t>자료의 집합</a:t>
            </a:r>
            <a:endParaRPr lang="en-US" altLang="ko-KR" dirty="0"/>
          </a:p>
          <a:p>
            <a:pPr lvl="1"/>
            <a:r>
              <a:rPr lang="ko-KR" altLang="en-US" dirty="0"/>
              <a:t>자료들을 조직적</a:t>
            </a:r>
            <a:r>
              <a:rPr lang="en-US" altLang="ko-KR" dirty="0"/>
              <a:t>, </a:t>
            </a:r>
            <a:r>
              <a:rPr lang="ko-KR" altLang="en-US" dirty="0"/>
              <a:t>체계적으로 관리하는 기법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2"/>
            <a:r>
              <a:rPr lang="ko-KR" altLang="en-US" dirty="0"/>
              <a:t>상황에 맞는 적절한 구조를 이용하여 데이터 처리의 효율을 높임</a:t>
            </a:r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자료구조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2050" name="Picture 2" descr="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367644" y="2240868"/>
            <a:ext cx="5760640" cy="3131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760761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자료구조 예시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08" y="1318410"/>
            <a:ext cx="1332148" cy="133214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6116" y="1318410"/>
            <a:ext cx="2565325" cy="1174486"/>
          </a:xfrm>
          <a:prstGeom prst="rect">
            <a:avLst/>
          </a:prstGeom>
        </p:spPr>
      </p:pic>
      <p:pic>
        <p:nvPicPr>
          <p:cNvPr id="1030" name="Picture 6" descr="Image result for íë°° ìíì°¨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888940"/>
            <a:ext cx="1980220" cy="1108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ack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616116" y="2650558"/>
            <a:ext cx="1963812" cy="1355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5617" y="4149081"/>
            <a:ext cx="1224136" cy="1224136"/>
          </a:xfrm>
          <a:prstGeom prst="rect">
            <a:avLst/>
          </a:prstGeom>
        </p:spPr>
      </p:pic>
      <p:pic>
        <p:nvPicPr>
          <p:cNvPr id="1036" name="Picture 12" descr="Image result for queue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610288" y="4146928"/>
            <a:ext cx="1969639" cy="1282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15617" y="5390016"/>
            <a:ext cx="1440160" cy="144016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20445" y="5517232"/>
            <a:ext cx="1687859" cy="124811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707904" y="1673804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Linked List</a:t>
            </a: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852000" y="3143407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Stack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852000" y="4576483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Queue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851999" y="5925430"/>
            <a:ext cx="854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Graph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629845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자료구조 분류</a:t>
            </a:r>
          </a:p>
        </p:txBody>
      </p:sp>
      <p:pic>
        <p:nvPicPr>
          <p:cNvPr id="4" name="그림 3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33318" y="1484784"/>
            <a:ext cx="6237363" cy="4771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06155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문제를 해결하기위한 절차나 방법 </a:t>
            </a:r>
            <a:endParaRPr lang="en-US" altLang="ko-KR" dirty="0"/>
          </a:p>
          <a:p>
            <a:pPr lvl="1"/>
            <a:r>
              <a:rPr lang="ko-KR" altLang="en-US" sz="1800" b="1" dirty="0"/>
              <a:t>해결 절차를 체계적으로 기술</a:t>
            </a:r>
            <a:endParaRPr lang="en-US" altLang="ko-KR" sz="1800" b="1" dirty="0"/>
          </a:p>
          <a:p>
            <a:pPr lvl="1"/>
            <a:r>
              <a:rPr lang="ko-KR" altLang="en-US" sz="1800" b="1" dirty="0"/>
              <a:t>문제의 요구조건을 명확하게 정의</a:t>
            </a:r>
            <a:endParaRPr lang="en-US" altLang="ko-KR" sz="1800" b="1" dirty="0"/>
          </a:p>
          <a:p>
            <a:pPr lvl="2"/>
            <a:r>
              <a:rPr lang="ko-KR" altLang="en-US" sz="1400" dirty="0"/>
              <a:t>입력과 출력을 </a:t>
            </a:r>
            <a:r>
              <a:rPr lang="ko-KR" altLang="en-US" sz="1400" dirty="0" smtClean="0"/>
              <a:t>정의</a:t>
            </a:r>
            <a:endParaRPr lang="en-US" altLang="ko-KR" sz="1400" dirty="0" smtClean="0"/>
          </a:p>
          <a:p>
            <a:pPr lvl="2">
              <a:buNone/>
            </a:pPr>
            <a:r>
              <a:rPr lang="ko-KR" altLang="en-US" sz="1400" dirty="0" smtClean="0"/>
              <a:t> </a:t>
            </a:r>
            <a:r>
              <a:rPr lang="ko-KR" altLang="en-US" sz="1400" dirty="0"/>
              <a:t>→ </a:t>
            </a:r>
            <a:r>
              <a:rPr lang="ko-KR" altLang="en-US" sz="1400" dirty="0" err="1"/>
              <a:t>입력값을</a:t>
            </a:r>
            <a:r>
              <a:rPr lang="ko-KR" altLang="en-US" sz="1400" dirty="0"/>
              <a:t> </a:t>
            </a:r>
            <a:r>
              <a:rPr lang="ko-KR" altLang="en-US" sz="1400" dirty="0" smtClean="0"/>
              <a:t>사용하여 </a:t>
            </a:r>
            <a:endParaRPr lang="en-US" altLang="ko-KR" sz="1400" dirty="0" smtClean="0"/>
          </a:p>
          <a:p>
            <a:pPr lvl="2">
              <a:buNone/>
            </a:pPr>
            <a:r>
              <a:rPr lang="en-US" altLang="en-US" sz="1400" dirty="0"/>
              <a:t> </a:t>
            </a:r>
            <a:r>
              <a:rPr lang="en-US" altLang="en-US" sz="1400" dirty="0" smtClean="0"/>
              <a:t>    </a:t>
            </a:r>
            <a:r>
              <a:rPr altLang="en-US" sz="1400" smtClean="0"/>
              <a:t>효율적으로</a:t>
            </a:r>
            <a:r>
              <a:rPr lang="ko-KR" altLang="en-US" sz="1400" dirty="0" smtClean="0"/>
              <a:t> 출력을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만드는 </a:t>
            </a:r>
            <a:r>
              <a:rPr lang="ko-KR" altLang="en-US" sz="1400" dirty="0"/>
              <a:t>과정을 기술</a:t>
            </a:r>
            <a:endParaRPr lang="en-US" altLang="ko-KR" sz="140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 </a:t>
            </a:r>
            <a:r>
              <a:rPr lang="en-US" altLang="ko-KR" dirty="0" smtClean="0"/>
              <a:t>                                           </a:t>
            </a:r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                     나가서 문 닫아 →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7704138" cy="828675"/>
          </a:xfrm>
        </p:spPr>
        <p:txBody>
          <a:bodyPr/>
          <a:lstStyle/>
          <a:p>
            <a:r>
              <a:rPr lang="ko-KR" altLang="en-US" dirty="0"/>
              <a:t>알고리즘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4" name="그림 3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143240" y="3786190"/>
            <a:ext cx="3951271" cy="2675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91282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상황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아래의 </a:t>
            </a:r>
            <a:r>
              <a:rPr lang="ko-KR" altLang="en-US" dirty="0" err="1" smtClean="0"/>
              <a:t>배열안의</a:t>
            </a:r>
            <a:r>
              <a:rPr lang="ko-KR" altLang="en-US" dirty="0" smtClean="0"/>
              <a:t> 값이 순서대로 되어 있다고 가정하자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이중에 </a:t>
            </a:r>
            <a:r>
              <a:rPr lang="en-US" altLang="ko-KR" dirty="0" smtClean="0"/>
              <a:t>7</a:t>
            </a:r>
            <a:r>
              <a:rPr lang="ko-KR" altLang="en-US" dirty="0" smtClean="0"/>
              <a:t>이 어느 곳에 위치하는지 찾아봅시다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알고리즘 왜 필요할까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1026" name="Picture 2" descr="Image result for binary searc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295636" y="2996952"/>
            <a:ext cx="6208948" cy="2443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363559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예시</a:t>
            </a:r>
            <a:r>
              <a:rPr lang="en-US" altLang="ko-KR" dirty="0"/>
              <a:t>: </a:t>
            </a:r>
            <a:r>
              <a:rPr lang="ko-KR" altLang="en-US" dirty="0"/>
              <a:t>정렬 문제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알고리즘 예시</a:t>
            </a:r>
          </a:p>
        </p:txBody>
      </p:sp>
      <p:pic>
        <p:nvPicPr>
          <p:cNvPr id="4" name="Picture 4" descr="https://cdn-images-1.medium.com/max/1600/1*to7gYwi5_bkZhx-1kSB0Lg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15516" y="2217135"/>
            <a:ext cx="4140646" cy="1293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https://cdn-images-1.medium.com/max/1600/1*IK3Q4NBRLthllMINV3OxpQ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626479" y="2200565"/>
            <a:ext cx="4193671" cy="1310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cdn-images-1.medium.com/max/800/1*Uvs7CK1oew0pVckcuxr_qA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568605" y="4036817"/>
            <a:ext cx="3575113" cy="2450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799692" y="358928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선택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400148" y="350504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삽입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037104" y="642159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병합</a:t>
            </a:r>
          </a:p>
        </p:txBody>
      </p:sp>
    </p:spTree>
    <p:extLst>
      <p:ext uri="{BB962C8B-B14F-4D97-AF65-F5344CB8AC3E}">
        <p14:creationId xmlns:p14="http://schemas.microsoft.com/office/powerpoint/2010/main" xmlns="" val="4072898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한국외대체">
      <a:majorFont>
        <a:latin typeface="한국외대체 B"/>
        <a:ea typeface="한국외대체 B"/>
        <a:cs typeface=""/>
      </a:majorFont>
      <a:minorFont>
        <a:latin typeface="한국외대체 M"/>
        <a:ea typeface="한국외대체 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1009</TotalTime>
  <Words>579</Words>
  <Application>Microsoft Office PowerPoint</Application>
  <PresentationFormat>화면 슬라이드 쇼(4:3)</PresentationFormat>
  <Paragraphs>167</Paragraphs>
  <Slides>14</Slides>
  <Notes>3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5" baseType="lpstr">
      <vt:lpstr>Office 테마</vt:lpstr>
      <vt:lpstr>데이터구조(Data Structure) P05201101</vt:lpstr>
      <vt:lpstr>슬라이드 2</vt:lpstr>
      <vt:lpstr>강의 소개</vt:lpstr>
      <vt:lpstr>자료구조?</vt:lpstr>
      <vt:lpstr>자료구조 예시</vt:lpstr>
      <vt:lpstr>자료구조 분류</vt:lpstr>
      <vt:lpstr>알고리즘?</vt:lpstr>
      <vt:lpstr>알고리즘 왜 필요할까?</vt:lpstr>
      <vt:lpstr>알고리즘 예시</vt:lpstr>
      <vt:lpstr>알고리즘 왜 필요할까?</vt:lpstr>
      <vt:lpstr>왜 자료구조&amp;알고리즘인가?</vt:lpstr>
      <vt:lpstr>GBT IT 트랙</vt:lpstr>
      <vt:lpstr>준비물</vt:lpstr>
      <vt:lpstr>강의 계획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ptlineH</dc:creator>
  <cp:lastModifiedBy>?? ?</cp:lastModifiedBy>
  <cp:revision>122</cp:revision>
  <dcterms:created xsi:type="dcterms:W3CDTF">2016-03-04T01:50:51Z</dcterms:created>
  <dcterms:modified xsi:type="dcterms:W3CDTF">2020-03-19T04:21:38Z</dcterms:modified>
</cp:coreProperties>
</file>

<file path=docProps/thumbnail.jpeg>
</file>